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57" r:id="rId3"/>
    <p:sldId id="285" r:id="rId4"/>
    <p:sldId id="284" r:id="rId5"/>
    <p:sldId id="272" r:id="rId6"/>
    <p:sldId id="277" r:id="rId7"/>
    <p:sldId id="287" r:id="rId8"/>
    <p:sldId id="286" r:id="rId9"/>
    <p:sldId id="282" r:id="rId10"/>
    <p:sldId id="278" r:id="rId11"/>
    <p:sldId id="279" r:id="rId12"/>
    <p:sldId id="280" r:id="rId13"/>
    <p:sldId id="258" r:id="rId14"/>
    <p:sldId id="283" r:id="rId1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orfatte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6" d="100"/>
          <a:sy n="66" d="100"/>
        </p:scale>
        <p:origin x="48" y="140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4-24T09:07:23.913" idx="1">
    <p:pos x="7670" y="663"/>
    <p:text>nnn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nb-NO"/>
              <a:t>27.04.2016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nb-NO"/>
              <a:t>27.04.2016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nb-NO"/>
              <a:t>27.04.2016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nb-NO"/>
              <a:t>27.04.2016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nb-NO"/>
              <a:t>27.04.2016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nb-NO"/>
              <a:t>27.04.2016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nb-NO"/>
              <a:t>27.04.2016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nb-NO"/>
              <a:t>27.04.2016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nb-NO"/>
              <a:t>27.04.2016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nb-NO"/>
              <a:t>27.04.2016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nb-NO"/>
              <a:t>27.04.2016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nb-NO"/>
              <a:t>27.04.2016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nb-NO"/>
              <a:pPr/>
              <a:t>27.04.2016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nb-NO" sz="6000" b="0" i="0" dirty="0" smtClean="0">
                <a:solidFill>
                  <a:srgbClr val="164B4F"/>
                </a:solidFill>
                <a:latin typeface="Euphemia"/>
                <a:ea typeface="+mj-ea"/>
                <a:cs typeface="+mj-cs"/>
              </a:rPr>
              <a:t>Alternative </a:t>
            </a:r>
            <a:r>
              <a:rPr lang="nb-NO" dirty="0" err="1" smtClean="0">
                <a:solidFill>
                  <a:srgbClr val="164B4F"/>
                </a:solidFill>
                <a:latin typeface="Euphemia"/>
              </a:rPr>
              <a:t>tunnelar</a:t>
            </a:r>
            <a:r>
              <a:rPr lang="nb-NO" dirty="0" smtClean="0">
                <a:solidFill>
                  <a:srgbClr val="164B4F"/>
                </a:solidFill>
                <a:latin typeface="Euphemia"/>
              </a:rPr>
              <a:t> på </a:t>
            </a:r>
            <a:r>
              <a:rPr lang="nb-NO" dirty="0" err="1" smtClean="0">
                <a:solidFill>
                  <a:srgbClr val="164B4F"/>
                </a:solidFill>
                <a:latin typeface="Euphemia"/>
              </a:rPr>
              <a:t>Kvamskogen</a:t>
            </a:r>
            <a:endParaRPr lang="nb-NO" sz="6000" b="0" i="0" dirty="0">
              <a:solidFill>
                <a:srgbClr val="164B4F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509120"/>
            <a:ext cx="8458200" cy="112968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nb-NO" dirty="0" err="1" smtClean="0">
                <a:solidFill>
                  <a:srgbClr val="164B4F"/>
                </a:solidFill>
              </a:rPr>
              <a:t>Samferdslemøte</a:t>
            </a:r>
            <a:r>
              <a:rPr lang="nb-NO" dirty="0" smtClean="0">
                <a:solidFill>
                  <a:srgbClr val="164B4F"/>
                </a:solidFill>
              </a:rPr>
              <a:t> i Norheimsund 26. april 2016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nb-NO" sz="2400" b="0" i="0" dirty="0" smtClean="0">
                <a:solidFill>
                  <a:srgbClr val="164B4F"/>
                </a:solidFill>
              </a:rPr>
              <a:t>Torleiv Ljones</a:t>
            </a:r>
            <a:endParaRPr lang="nb-NO" sz="2400" b="0" i="0" dirty="0">
              <a:solidFill>
                <a:srgbClr val="164B4F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012" y="5940850"/>
            <a:ext cx="2164447" cy="6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9836" y="12616"/>
            <a:ext cx="10945216" cy="968112"/>
          </a:xfrm>
        </p:spPr>
        <p:txBody>
          <a:bodyPr>
            <a:normAutofit fontScale="90000"/>
          </a:bodyPr>
          <a:lstStyle/>
          <a:p>
            <a:r>
              <a:rPr lang="nn-NO" b="1" dirty="0" smtClean="0"/>
              <a:t>Eller ein kortare variant til </a:t>
            </a:r>
            <a:r>
              <a:rPr lang="nn-NO" b="1" dirty="0" err="1" smtClean="0"/>
              <a:t>Røyrli</a:t>
            </a:r>
            <a:r>
              <a:rPr lang="nn-NO" b="1" dirty="0" smtClean="0"/>
              <a:t>.  7.0 % stigning (325 m) (Same lengd og stigning som </a:t>
            </a:r>
            <a:r>
              <a:rPr lang="nn-NO" b="1" dirty="0" err="1" smtClean="0"/>
              <a:t>Liabrekka</a:t>
            </a:r>
            <a:r>
              <a:rPr lang="nn-NO" b="1" dirty="0" smtClean="0"/>
              <a:t> Tokagjel)</a:t>
            </a:r>
            <a:endParaRPr lang="nn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09" y="1340768"/>
            <a:ext cx="13124174" cy="5184576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62" y="5816203"/>
            <a:ext cx="2164447" cy="6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93810" y="260648"/>
            <a:ext cx="9601200" cy="743744"/>
          </a:xfrm>
        </p:spPr>
        <p:txBody>
          <a:bodyPr/>
          <a:lstStyle/>
          <a:p>
            <a:r>
              <a:rPr lang="nn-NO" b="1" dirty="0" smtClean="0"/>
              <a:t>Avstandar og køyretider.</a:t>
            </a:r>
            <a:endParaRPr lang="nn-NO" b="1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883943"/>
              </p:ext>
            </p:extLst>
          </p:nvPr>
        </p:nvGraphicFramePr>
        <p:xfrm>
          <a:off x="405780" y="1124744"/>
          <a:ext cx="11377263" cy="5364512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364586"/>
                <a:gridCol w="1073369"/>
                <a:gridCol w="1144927"/>
                <a:gridCol w="1216485"/>
                <a:gridCol w="1288043"/>
                <a:gridCol w="1253719"/>
                <a:gridCol w="1036134"/>
              </a:tblGrid>
              <a:tr h="833638"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>
                          <a:effectLst/>
                        </a:rPr>
                        <a:t>Gamal veg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nn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>
                          <a:effectLst/>
                        </a:rPr>
                        <a:t>Tunnel til Eikedal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nn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 smtClean="0">
                          <a:effectLst/>
                        </a:rPr>
                        <a:t>Nye</a:t>
                      </a:r>
                      <a:r>
                        <a:rPr lang="nn-NO" sz="2400" b="1" u="none" strike="noStrike" baseline="0" dirty="0" smtClean="0">
                          <a:effectLst/>
                        </a:rPr>
                        <a:t> t</a:t>
                      </a:r>
                      <a:r>
                        <a:rPr lang="nn-NO" sz="2400" b="1" u="none" strike="noStrike" dirty="0" smtClean="0">
                          <a:effectLst/>
                        </a:rPr>
                        <a:t>unnelar </a:t>
                      </a:r>
                    </a:p>
                    <a:p>
                      <a:pPr algn="ctr" fontAlgn="b"/>
                      <a:r>
                        <a:rPr lang="nn-NO" sz="2400" b="1" u="none" strike="noStrike" dirty="0" smtClean="0">
                          <a:effectLst/>
                        </a:rPr>
                        <a:t> til Mørkhølen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nn-NO"/>
                    </a:p>
                  </a:txBody>
                  <a:tcPr/>
                </a:tc>
              </a:tr>
              <a:tr h="450036"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km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minutt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km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minutt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km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minutt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450036"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 err="1">
                          <a:effectLst/>
                        </a:rPr>
                        <a:t>Liabrekka</a:t>
                      </a:r>
                      <a:r>
                        <a:rPr lang="nn-NO" sz="2400" b="1" u="none" strike="noStrike" dirty="0">
                          <a:effectLst/>
                        </a:rPr>
                        <a:t>-  Mørkhølen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19,7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>
                          <a:effectLst/>
                        </a:rPr>
                        <a:t>18,5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13,3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10,0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450036"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 err="1">
                          <a:effectLst/>
                        </a:rPr>
                        <a:t>Liabrekka</a:t>
                      </a:r>
                      <a:r>
                        <a:rPr lang="nn-NO" sz="2400" b="1" u="none" strike="noStrike" dirty="0">
                          <a:effectLst/>
                        </a:rPr>
                        <a:t> - Tordal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>
                          <a:effectLst/>
                        </a:rPr>
                        <a:t>8,7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>
                          <a:effectLst/>
                        </a:rPr>
                        <a:t>6,5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480550"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 err="1">
                          <a:effectLst/>
                        </a:rPr>
                        <a:t>Liabrekka</a:t>
                      </a:r>
                      <a:r>
                        <a:rPr lang="nn-NO" sz="2400" b="1" u="none" strike="noStrike" dirty="0">
                          <a:effectLst/>
                        </a:rPr>
                        <a:t> - Eikedal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15,0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 smtClean="0">
                          <a:effectLst/>
                        </a:rPr>
                        <a:t>14,5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10,1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7,5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>
                          <a:effectLst/>
                        </a:rPr>
                        <a:t> 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>
                          <a:effectLst/>
                        </a:rPr>
                        <a:t> 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450036"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 err="1">
                          <a:effectLst/>
                        </a:rPr>
                        <a:t>Liabrekka</a:t>
                      </a:r>
                      <a:r>
                        <a:rPr lang="nn-NO" sz="2400" b="1" u="none" strike="noStrike" dirty="0">
                          <a:effectLst/>
                        </a:rPr>
                        <a:t> - Tordal - </a:t>
                      </a:r>
                      <a:r>
                        <a:rPr lang="nn-NO" sz="2400" b="1" u="none" strike="noStrike" dirty="0" smtClean="0">
                          <a:effectLst/>
                        </a:rPr>
                        <a:t>Mørkhølen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>
                          <a:effectLst/>
                        </a:rPr>
                        <a:t> 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r>
                        <a:rPr lang="nn-NO" sz="2400" b="1" u="none" strike="noStrike" dirty="0" smtClean="0">
                          <a:effectLst/>
                        </a:rPr>
                        <a:t>14,8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 smtClean="0">
                          <a:effectLst/>
                        </a:rPr>
                        <a:t>11,0</a:t>
                      </a:r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450036"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 err="1">
                          <a:effectLst/>
                        </a:rPr>
                        <a:t>Liabrekka</a:t>
                      </a:r>
                      <a:r>
                        <a:rPr lang="nn-NO" sz="2400" b="1" u="none" strike="noStrike" dirty="0">
                          <a:effectLst/>
                        </a:rPr>
                        <a:t> - Jonshøgda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10,4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10,2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11,9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9,0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>
                          <a:effectLst/>
                        </a:rPr>
                        <a:t> 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450036"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 err="1">
                          <a:effectLst/>
                        </a:rPr>
                        <a:t>Liabrekka</a:t>
                      </a:r>
                      <a:r>
                        <a:rPr lang="nn-NO" sz="2400" b="1" u="none" strike="noStrike" dirty="0">
                          <a:effectLst/>
                        </a:rPr>
                        <a:t> - Ungdomsheimen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6,1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 smtClean="0">
                          <a:effectLst/>
                        </a:rPr>
                        <a:t>6,0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16,0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14,0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>
                          <a:effectLst/>
                        </a:rPr>
                        <a:t> 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450036"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>
                          <a:effectLst/>
                        </a:rPr>
                        <a:t>Eikdal -  Mørkhølen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>
                          <a:effectLst/>
                        </a:rPr>
                        <a:t>4,7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4,5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450036">
                <a:tc>
                  <a:txBody>
                    <a:bodyPr/>
                    <a:lstStyle/>
                    <a:p>
                      <a:pPr algn="l" fontAlgn="b"/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>
                          <a:effectLst/>
                        </a:rPr>
                        <a:t> </a:t>
                      </a:r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450036">
                <a:tc>
                  <a:txBody>
                    <a:bodyPr/>
                    <a:lstStyle/>
                    <a:p>
                      <a:pPr algn="l" fontAlgn="b"/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n-N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2400" b="1" u="none" strike="noStrike" dirty="0">
                          <a:effectLst/>
                        </a:rPr>
                        <a:t> </a:t>
                      </a:r>
                      <a:endParaRPr lang="nn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12" y="5910755"/>
            <a:ext cx="2164447" cy="680525"/>
          </a:xfrm>
          <a:prstGeom prst="rect">
            <a:avLst/>
          </a:prstGeom>
        </p:spPr>
      </p:pic>
      <p:cxnSp>
        <p:nvCxnSpPr>
          <p:cNvPr id="6" name="Rett linje 5"/>
          <p:cNvCxnSpPr/>
          <p:nvPr/>
        </p:nvCxnSpPr>
        <p:spPr>
          <a:xfrm>
            <a:off x="7030516" y="1340768"/>
            <a:ext cx="0" cy="456998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/>
        </p:nvCxnSpPr>
        <p:spPr>
          <a:xfrm>
            <a:off x="9478788" y="1340768"/>
            <a:ext cx="0" cy="43924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868" y="548680"/>
            <a:ext cx="8458201" cy="50750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Kostnader</a:t>
            </a:r>
            <a:r>
              <a:rPr lang="en-US" b="1" dirty="0" smtClean="0"/>
              <a:t> </a:t>
            </a:r>
            <a:r>
              <a:rPr lang="en-US" b="1" dirty="0" err="1" smtClean="0"/>
              <a:t>og</a:t>
            </a:r>
            <a:r>
              <a:rPr lang="en-US" b="1" dirty="0" smtClean="0"/>
              <a:t> </a:t>
            </a:r>
            <a:r>
              <a:rPr lang="en-US" b="1" dirty="0" err="1" smtClean="0"/>
              <a:t>bompengar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804" y="1268760"/>
            <a:ext cx="10873207" cy="4751040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 dirty="0" err="1" smtClean="0"/>
              <a:t>Liabrekka</a:t>
            </a:r>
            <a:r>
              <a:rPr lang="en-US" b="1" dirty="0" smtClean="0"/>
              <a:t> – </a:t>
            </a:r>
            <a:r>
              <a:rPr lang="en-US" b="1" dirty="0" err="1" smtClean="0"/>
              <a:t>Mørkhølen</a:t>
            </a:r>
            <a:r>
              <a:rPr lang="en-US" b="1" dirty="0" smtClean="0"/>
              <a:t> – 13,3 km  x  </a:t>
            </a:r>
            <a:r>
              <a:rPr lang="en-US" b="1" dirty="0" err="1" smtClean="0"/>
              <a:t>kr</a:t>
            </a:r>
            <a:r>
              <a:rPr lang="en-US" b="1" dirty="0" smtClean="0"/>
              <a:t> 200.000,-/m = </a:t>
            </a:r>
            <a:r>
              <a:rPr lang="en-US" b="1" dirty="0" err="1" smtClean="0"/>
              <a:t>kr</a:t>
            </a:r>
            <a:r>
              <a:rPr lang="en-US" b="1" dirty="0" smtClean="0"/>
              <a:t> 2.600.000.000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b="1" dirty="0" smtClean="0">
                <a:solidFill>
                  <a:schemeClr val="tx1"/>
                </a:solidFill>
              </a:rPr>
              <a:t>50 %  </a:t>
            </a:r>
            <a:r>
              <a:rPr lang="en-US" sz="2400" b="1" dirty="0" err="1" smtClean="0">
                <a:solidFill>
                  <a:schemeClr val="tx1"/>
                </a:solidFill>
              </a:rPr>
              <a:t>bompengar</a:t>
            </a:r>
            <a:r>
              <a:rPr lang="en-US" sz="2400" b="1" dirty="0" smtClean="0">
                <a:solidFill>
                  <a:schemeClr val="tx1"/>
                </a:solidFill>
              </a:rPr>
              <a:t> ?:   </a:t>
            </a:r>
            <a:r>
              <a:rPr lang="en-US" sz="2400" b="1" dirty="0" err="1" smtClean="0">
                <a:solidFill>
                  <a:schemeClr val="tx1"/>
                </a:solidFill>
              </a:rPr>
              <a:t>kr</a:t>
            </a:r>
            <a:r>
              <a:rPr lang="en-US" sz="2400" b="1" dirty="0" smtClean="0">
                <a:solidFill>
                  <a:schemeClr val="tx1"/>
                </a:solidFill>
              </a:rPr>
              <a:t>  1.300.000.000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b="1" dirty="0" err="1" smtClean="0">
                <a:solidFill>
                  <a:schemeClr val="tx1"/>
                </a:solidFill>
              </a:rPr>
              <a:t>Bompengar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omlag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som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Hardangerbrua</a:t>
            </a:r>
            <a:r>
              <a:rPr lang="en-US" sz="2400" b="1" dirty="0" smtClean="0">
                <a:solidFill>
                  <a:schemeClr val="tx1"/>
                </a:solidFill>
              </a:rPr>
              <a:t>?: 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200" b="1" dirty="0" err="1" smtClean="0">
                <a:solidFill>
                  <a:schemeClr val="tx1"/>
                </a:solidFill>
              </a:rPr>
              <a:t>kr</a:t>
            </a:r>
            <a:r>
              <a:rPr lang="en-US" sz="2200" b="1" dirty="0" smtClean="0">
                <a:solidFill>
                  <a:schemeClr val="tx1"/>
                </a:solidFill>
              </a:rPr>
              <a:t> 150 for </a:t>
            </a:r>
            <a:r>
              <a:rPr lang="en-US" sz="2200" b="1" dirty="0" err="1" smtClean="0">
                <a:solidFill>
                  <a:schemeClr val="tx1"/>
                </a:solidFill>
              </a:rPr>
              <a:t>privatbilar</a:t>
            </a:r>
            <a:endParaRPr lang="en-US" sz="2200" b="1" dirty="0" smtClean="0">
              <a:solidFill>
                <a:schemeClr val="tx1"/>
              </a:solidFill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chemeClr val="tx1"/>
                </a:solidFill>
              </a:rPr>
              <a:t>Kr 600 for </a:t>
            </a:r>
            <a:r>
              <a:rPr lang="en-US" sz="2200" b="1" dirty="0" err="1" smtClean="0">
                <a:solidFill>
                  <a:schemeClr val="tx1"/>
                </a:solidFill>
              </a:rPr>
              <a:t>lastebilar</a:t>
            </a:r>
            <a:endParaRPr lang="en-US" sz="2200" b="1" dirty="0" smtClean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Liabrekka</a:t>
            </a:r>
            <a:r>
              <a:rPr lang="en-US" b="1" dirty="0" smtClean="0"/>
              <a:t> – </a:t>
            </a:r>
            <a:r>
              <a:rPr lang="en-US" b="1" dirty="0" err="1" smtClean="0"/>
              <a:t>Eikedal</a:t>
            </a:r>
            <a:r>
              <a:rPr lang="en-US" b="1" dirty="0" smtClean="0"/>
              <a:t>  8,7 km x  </a:t>
            </a:r>
            <a:r>
              <a:rPr lang="en-US" b="1" dirty="0" err="1" smtClean="0"/>
              <a:t>kr</a:t>
            </a:r>
            <a:r>
              <a:rPr lang="en-US" b="1" dirty="0" smtClean="0"/>
              <a:t> 200.000/m  =  </a:t>
            </a:r>
            <a:r>
              <a:rPr lang="en-US" b="1" dirty="0" err="1" smtClean="0"/>
              <a:t>kr</a:t>
            </a:r>
            <a:r>
              <a:rPr lang="en-US" b="1" dirty="0" smtClean="0"/>
              <a:t> 1.740.000.000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Rassikringsmidlar:  4 km 	 = 		      </a:t>
            </a:r>
            <a:r>
              <a:rPr lang="en-US" sz="2400" b="1" dirty="0" err="1" smtClean="0">
                <a:solidFill>
                  <a:schemeClr val="tx1"/>
                </a:solidFill>
              </a:rPr>
              <a:t>kr</a:t>
            </a:r>
            <a:r>
              <a:rPr lang="en-US" sz="2400" b="1" dirty="0" smtClean="0">
                <a:solidFill>
                  <a:schemeClr val="tx1"/>
                </a:solidFill>
              </a:rPr>
              <a:t>  800.000.000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</a:rPr>
              <a:t>Innspard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trafikkring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på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Kvamskogen</a:t>
            </a:r>
            <a:r>
              <a:rPr lang="en-US" sz="2400" b="1" dirty="0" smtClean="0">
                <a:solidFill>
                  <a:schemeClr val="tx1"/>
                </a:solidFill>
              </a:rPr>
              <a:t>: 	      </a:t>
            </a:r>
            <a:r>
              <a:rPr lang="en-US" sz="2400" b="1" dirty="0" err="1" smtClean="0">
                <a:solidFill>
                  <a:schemeClr val="tx1"/>
                </a:solidFill>
              </a:rPr>
              <a:t>kr</a:t>
            </a:r>
            <a:r>
              <a:rPr lang="en-US" sz="2400" b="1" dirty="0" smtClean="0">
                <a:solidFill>
                  <a:schemeClr val="tx1"/>
                </a:solidFill>
              </a:rPr>
              <a:t>  200.000.000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</a:rPr>
              <a:t>Restfinansiering</a:t>
            </a:r>
            <a:r>
              <a:rPr lang="en-US" sz="2400" b="1" dirty="0" smtClean="0">
                <a:solidFill>
                  <a:schemeClr val="tx1"/>
                </a:solidFill>
              </a:rPr>
              <a:t> med </a:t>
            </a:r>
            <a:r>
              <a:rPr lang="en-US" sz="2400" b="1" dirty="0" err="1" smtClean="0">
                <a:solidFill>
                  <a:schemeClr val="tx1"/>
                </a:solidFill>
              </a:rPr>
              <a:t>bompengar</a:t>
            </a:r>
            <a:r>
              <a:rPr lang="en-US" sz="2400" b="1" dirty="0" smtClean="0">
                <a:solidFill>
                  <a:schemeClr val="tx1"/>
                </a:solidFill>
              </a:rPr>
              <a:t>:		      </a:t>
            </a:r>
            <a:r>
              <a:rPr lang="en-US" sz="2400" b="1" dirty="0" err="1" smtClean="0">
                <a:solidFill>
                  <a:schemeClr val="tx1"/>
                </a:solidFill>
              </a:rPr>
              <a:t>kr</a:t>
            </a:r>
            <a:r>
              <a:rPr lang="en-US" sz="2400" b="1" dirty="0" smtClean="0">
                <a:solidFill>
                  <a:schemeClr val="tx1"/>
                </a:solidFill>
              </a:rPr>
              <a:t>  740.000.000</a:t>
            </a:r>
          </a:p>
          <a:p>
            <a:pPr marL="3543300" lvl="7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012" y="5940850"/>
            <a:ext cx="2164447" cy="6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93812" y="188640"/>
            <a:ext cx="9601200" cy="671736"/>
          </a:xfrm>
        </p:spPr>
        <p:txBody>
          <a:bodyPr>
            <a:normAutofit/>
          </a:bodyPr>
          <a:lstStyle/>
          <a:p>
            <a:r>
              <a:rPr lang="nb-NO" sz="4000" b="1" dirty="0" smtClean="0"/>
              <a:t>Pluss og minus</a:t>
            </a:r>
            <a:endParaRPr lang="nb-NO" sz="40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93812" y="980728"/>
            <a:ext cx="10489231" cy="5191472"/>
          </a:xfrm>
        </p:spPr>
        <p:txBody>
          <a:bodyPr>
            <a:noAutofit/>
          </a:bodyPr>
          <a:lstStyle/>
          <a:p>
            <a:r>
              <a:rPr lang="nb-NO" sz="2800" b="1" dirty="0" smtClean="0"/>
              <a:t>Minus</a:t>
            </a:r>
          </a:p>
          <a:p>
            <a:pPr lvl="1"/>
            <a:r>
              <a:rPr lang="nb-NO" sz="2400" b="1" dirty="0" smtClean="0"/>
              <a:t>Usikkert kor </a:t>
            </a:r>
            <a:r>
              <a:rPr lang="nb-NO" sz="2400" b="1" dirty="0" err="1" smtClean="0"/>
              <a:t>mykje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statlege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midlar</a:t>
            </a:r>
            <a:r>
              <a:rPr lang="nb-NO" sz="2400" b="1" dirty="0" smtClean="0"/>
              <a:t> som ligg i rassikringa.</a:t>
            </a:r>
          </a:p>
          <a:p>
            <a:pPr lvl="1"/>
            <a:r>
              <a:rPr lang="nb-NO" sz="2400" b="1" dirty="0" smtClean="0"/>
              <a:t>Kan bli lengre veg </a:t>
            </a:r>
            <a:r>
              <a:rPr lang="nb-NO" sz="2400" b="1" dirty="0" err="1" smtClean="0"/>
              <a:t>frå</a:t>
            </a:r>
            <a:r>
              <a:rPr lang="nb-NO" sz="2400" b="1" dirty="0" smtClean="0"/>
              <a:t> Steinsdalen til området Tokagjel – </a:t>
            </a:r>
            <a:r>
              <a:rPr lang="nb-NO" sz="2400" b="1" dirty="0" err="1" smtClean="0"/>
              <a:t>Røyrli</a:t>
            </a:r>
            <a:r>
              <a:rPr lang="nb-NO" sz="2400" b="1" dirty="0"/>
              <a:t> </a:t>
            </a:r>
            <a:r>
              <a:rPr lang="nb-NO" sz="2400" b="1" dirty="0" smtClean="0"/>
              <a:t>dersom Tokagjel </a:t>
            </a:r>
            <a:r>
              <a:rPr lang="nb-NO" sz="2400" b="1" dirty="0" err="1" smtClean="0"/>
              <a:t>ein</a:t>
            </a:r>
            <a:r>
              <a:rPr lang="nb-NO" sz="2400" b="1" dirty="0" smtClean="0"/>
              <a:t> gong i framtida vert </a:t>
            </a:r>
            <a:r>
              <a:rPr lang="nb-NO" sz="2400" b="1" dirty="0" err="1" smtClean="0"/>
              <a:t>stengd</a:t>
            </a:r>
            <a:r>
              <a:rPr lang="nb-NO" sz="2400" b="1" dirty="0" smtClean="0"/>
              <a:t>.</a:t>
            </a:r>
          </a:p>
          <a:p>
            <a:pPr lvl="1"/>
            <a:r>
              <a:rPr lang="nb-NO" sz="2400" b="1" dirty="0" smtClean="0"/>
              <a:t>Nye planar kan </a:t>
            </a:r>
            <a:r>
              <a:rPr lang="nb-NO" sz="2400" b="1" dirty="0" err="1" smtClean="0"/>
              <a:t>utsetja</a:t>
            </a:r>
            <a:r>
              <a:rPr lang="nb-NO" sz="2400" b="1" dirty="0" smtClean="0"/>
              <a:t> den </a:t>
            </a:r>
            <a:r>
              <a:rPr lang="nb-NO" sz="2400" b="1" dirty="0" err="1" smtClean="0"/>
              <a:t>planlagde</a:t>
            </a:r>
            <a:r>
              <a:rPr lang="nb-NO" sz="2400" b="1" dirty="0" smtClean="0"/>
              <a:t> rassikringa.</a:t>
            </a:r>
          </a:p>
          <a:p>
            <a:pPr lvl="1"/>
            <a:r>
              <a:rPr lang="nb-NO" sz="2400" b="1" dirty="0" smtClean="0"/>
              <a:t>Stigninga </a:t>
            </a:r>
            <a:r>
              <a:rPr lang="nb-NO" sz="2400" b="1" dirty="0" err="1" smtClean="0"/>
              <a:t>frå</a:t>
            </a:r>
            <a:r>
              <a:rPr lang="nb-NO" sz="2400" b="1" dirty="0" smtClean="0"/>
              <a:t> Mørkhølen opp til </a:t>
            </a:r>
            <a:r>
              <a:rPr lang="nb-NO" sz="2400" b="1" dirty="0" err="1" smtClean="0"/>
              <a:t>Eikedal</a:t>
            </a:r>
            <a:endParaRPr lang="nb-NO" sz="2400" b="1" dirty="0" smtClean="0"/>
          </a:p>
          <a:p>
            <a:r>
              <a:rPr lang="nb-NO" sz="2800" b="1" dirty="0" smtClean="0"/>
              <a:t>Pluss</a:t>
            </a:r>
          </a:p>
          <a:p>
            <a:pPr lvl="1"/>
            <a:r>
              <a:rPr lang="nb-NO" sz="2400" b="1" dirty="0" smtClean="0"/>
              <a:t>Kan koma på plass om få år.</a:t>
            </a:r>
          </a:p>
          <a:p>
            <a:pPr lvl="1"/>
            <a:r>
              <a:rPr lang="nb-NO" sz="2400" b="1" dirty="0" smtClean="0"/>
              <a:t>Relativt låge </a:t>
            </a:r>
            <a:r>
              <a:rPr lang="nb-NO" sz="2400" b="1" dirty="0" err="1" smtClean="0"/>
              <a:t>bompengar</a:t>
            </a:r>
            <a:endParaRPr lang="nb-NO" sz="2400" b="1" dirty="0" smtClean="0"/>
          </a:p>
          <a:p>
            <a:pPr lvl="1"/>
            <a:r>
              <a:rPr lang="nb-NO" sz="2400" b="1" dirty="0" smtClean="0"/>
              <a:t>Berre 4% stigning </a:t>
            </a:r>
            <a:r>
              <a:rPr lang="nb-NO" sz="2400" b="1" dirty="0" err="1" smtClean="0"/>
              <a:t>frå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Liabrekka</a:t>
            </a:r>
            <a:r>
              <a:rPr lang="nb-NO" sz="2400" b="1" dirty="0" smtClean="0"/>
              <a:t> til </a:t>
            </a:r>
            <a:r>
              <a:rPr lang="nb-NO" sz="2400" b="1" dirty="0" err="1" smtClean="0"/>
              <a:t>Eikedal</a:t>
            </a:r>
            <a:r>
              <a:rPr lang="nb-NO" sz="2400" b="1" dirty="0" smtClean="0"/>
              <a:t>.</a:t>
            </a:r>
          </a:p>
          <a:p>
            <a:pPr lvl="1"/>
            <a:r>
              <a:rPr lang="nb-NO" sz="2400" b="1" dirty="0" err="1" smtClean="0"/>
              <a:t>Ikkje</a:t>
            </a:r>
            <a:r>
              <a:rPr lang="nb-NO" sz="2400" b="1" dirty="0" smtClean="0"/>
              <a:t> nødvendig med trafikksikring på </a:t>
            </a:r>
            <a:r>
              <a:rPr lang="nb-NO" sz="2400" b="1" dirty="0" err="1" smtClean="0"/>
              <a:t>Kvamskogen</a:t>
            </a:r>
            <a:r>
              <a:rPr lang="nb-NO" sz="2400" b="1" dirty="0"/>
              <a:t> </a:t>
            </a:r>
            <a:r>
              <a:rPr lang="nb-NO" sz="2400" b="1" dirty="0" smtClean="0"/>
              <a:t>i Kvammapakken.</a:t>
            </a:r>
          </a:p>
          <a:p>
            <a:pPr lvl="1"/>
            <a:r>
              <a:rPr lang="nb-NO" sz="2400" b="1" dirty="0" smtClean="0"/>
              <a:t>Kan leva med lengre </a:t>
            </a:r>
            <a:r>
              <a:rPr lang="nb-NO" sz="2400" b="1" dirty="0" err="1" smtClean="0"/>
              <a:t>stengningar</a:t>
            </a:r>
            <a:r>
              <a:rPr lang="nb-NO" sz="2400" b="1" dirty="0" smtClean="0"/>
              <a:t> av Tokagjel</a:t>
            </a:r>
          </a:p>
          <a:p>
            <a:pPr lvl="1"/>
            <a:r>
              <a:rPr lang="nb-NO" sz="2400" b="1" dirty="0" err="1" smtClean="0"/>
              <a:t>Lettare</a:t>
            </a:r>
            <a:r>
              <a:rPr lang="nb-NO" sz="2400" b="1" dirty="0" smtClean="0"/>
              <a:t> å laga nye </a:t>
            </a:r>
            <a:r>
              <a:rPr lang="nb-NO" sz="2400" b="1" dirty="0" err="1" smtClean="0"/>
              <a:t>reguleringsplanar</a:t>
            </a:r>
            <a:r>
              <a:rPr lang="nb-NO" sz="2400" b="1" dirty="0" smtClean="0"/>
              <a:t> på </a:t>
            </a:r>
            <a:r>
              <a:rPr lang="nb-NO" sz="2400" b="1" dirty="0" err="1" smtClean="0"/>
              <a:t>Kvamskogen</a:t>
            </a:r>
            <a:r>
              <a:rPr lang="nb-NO" sz="2400" b="1" dirty="0" smtClean="0"/>
              <a:t>.</a:t>
            </a:r>
            <a:endParaRPr lang="nb-NO" sz="2400" b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012" y="5940850"/>
            <a:ext cx="2164447" cy="6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5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16900" y="-1973891"/>
            <a:ext cx="39556869" cy="11125369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7714" y="6371402"/>
            <a:ext cx="85038" cy="850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30" name="Frihåndsform 29"/>
          <p:cNvSpPr/>
          <p:nvPr/>
        </p:nvSpPr>
        <p:spPr>
          <a:xfrm>
            <a:off x="1562557" y="1260459"/>
            <a:ext cx="935442" cy="1121507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31" name="Frihåndsform 30"/>
          <p:cNvSpPr/>
          <p:nvPr/>
        </p:nvSpPr>
        <p:spPr>
          <a:xfrm>
            <a:off x="1846346" y="543567"/>
            <a:ext cx="466652" cy="716892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33" name="Frihåndsform 32"/>
          <p:cNvSpPr/>
          <p:nvPr/>
        </p:nvSpPr>
        <p:spPr>
          <a:xfrm>
            <a:off x="1073608" y="2020075"/>
            <a:ext cx="520860" cy="106776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26" name="Frihåndsform 25"/>
          <p:cNvSpPr/>
          <p:nvPr/>
        </p:nvSpPr>
        <p:spPr>
          <a:xfrm>
            <a:off x="3524098" y="6400026"/>
            <a:ext cx="6191923" cy="1903280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61" name="TekstSylinder 60"/>
          <p:cNvSpPr txBox="1"/>
          <p:nvPr/>
        </p:nvSpPr>
        <p:spPr>
          <a:xfrm>
            <a:off x="5376133" y="3450331"/>
            <a:ext cx="663791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</a:p>
        </p:txBody>
      </p:sp>
      <p:sp>
        <p:nvSpPr>
          <p:cNvPr id="66" name="TekstSylinder 65"/>
          <p:cNvSpPr txBox="1"/>
          <p:nvPr/>
        </p:nvSpPr>
        <p:spPr>
          <a:xfrm>
            <a:off x="3352516" y="2122462"/>
            <a:ext cx="575777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</a:p>
        </p:txBody>
      </p:sp>
      <p:sp>
        <p:nvSpPr>
          <p:cNvPr id="67" name="TekstSylinder 66"/>
          <p:cNvSpPr txBox="1"/>
          <p:nvPr/>
        </p:nvSpPr>
        <p:spPr>
          <a:xfrm>
            <a:off x="2471328" y="1882131"/>
            <a:ext cx="820845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</a:p>
        </p:txBody>
      </p:sp>
      <p:sp>
        <p:nvSpPr>
          <p:cNvPr id="68" name="TekstSylinder 67"/>
          <p:cNvSpPr txBox="1"/>
          <p:nvPr/>
        </p:nvSpPr>
        <p:spPr>
          <a:xfrm>
            <a:off x="2477262" y="1495983"/>
            <a:ext cx="513148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</a:p>
        </p:txBody>
      </p:sp>
      <p:sp>
        <p:nvSpPr>
          <p:cNvPr id="69" name="TekstSylinder 68"/>
          <p:cNvSpPr txBox="1"/>
          <p:nvPr/>
        </p:nvSpPr>
        <p:spPr>
          <a:xfrm>
            <a:off x="3019691" y="1554646"/>
            <a:ext cx="914051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</a:p>
        </p:txBody>
      </p:sp>
      <p:sp>
        <p:nvSpPr>
          <p:cNvPr id="74" name="Ellipse 73"/>
          <p:cNvSpPr/>
          <p:nvPr/>
        </p:nvSpPr>
        <p:spPr>
          <a:xfrm>
            <a:off x="1887021" y="2298749"/>
            <a:ext cx="179652" cy="18565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76" name="TekstSylinder 75"/>
          <p:cNvSpPr txBox="1"/>
          <p:nvPr/>
        </p:nvSpPr>
        <p:spPr>
          <a:xfrm>
            <a:off x="1936715" y="2405218"/>
            <a:ext cx="862062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</a:p>
        </p:txBody>
      </p:sp>
      <p:sp>
        <p:nvSpPr>
          <p:cNvPr id="80" name="Ellipse 79"/>
          <p:cNvSpPr/>
          <p:nvPr/>
        </p:nvSpPr>
        <p:spPr>
          <a:xfrm>
            <a:off x="2113957" y="1153024"/>
            <a:ext cx="179652" cy="18565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39" name="Frihåndsform 38"/>
          <p:cNvSpPr/>
          <p:nvPr/>
        </p:nvSpPr>
        <p:spPr>
          <a:xfrm>
            <a:off x="1547043" y="1676857"/>
            <a:ext cx="71336" cy="398481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40" name="Ellipse 39"/>
          <p:cNvSpPr/>
          <p:nvPr/>
        </p:nvSpPr>
        <p:spPr>
          <a:xfrm>
            <a:off x="1464156" y="2010835"/>
            <a:ext cx="179652" cy="18565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10" name="Frihåndsform 9"/>
          <p:cNvSpPr/>
          <p:nvPr/>
        </p:nvSpPr>
        <p:spPr>
          <a:xfrm>
            <a:off x="3950485" y="2242767"/>
            <a:ext cx="718270" cy="282955"/>
          </a:xfrm>
          <a:custGeom>
            <a:avLst/>
            <a:gdLst>
              <a:gd name="connsiteX0" fmla="*/ 718457 w 718457"/>
              <a:gd name="connsiteY0" fmla="*/ 283029 h 283029"/>
              <a:gd name="connsiteX1" fmla="*/ 642257 w 718457"/>
              <a:gd name="connsiteY1" fmla="*/ 195943 h 283029"/>
              <a:gd name="connsiteX2" fmla="*/ 620486 w 718457"/>
              <a:gd name="connsiteY2" fmla="*/ 97972 h 283029"/>
              <a:gd name="connsiteX3" fmla="*/ 522515 w 718457"/>
              <a:gd name="connsiteY3" fmla="*/ 54429 h 283029"/>
              <a:gd name="connsiteX4" fmla="*/ 413657 w 718457"/>
              <a:gd name="connsiteY4" fmla="*/ 21772 h 283029"/>
              <a:gd name="connsiteX5" fmla="*/ 283029 w 718457"/>
              <a:gd name="connsiteY5" fmla="*/ 65314 h 283029"/>
              <a:gd name="connsiteX6" fmla="*/ 206829 w 718457"/>
              <a:gd name="connsiteY6" fmla="*/ 87086 h 283029"/>
              <a:gd name="connsiteX7" fmla="*/ 54429 w 718457"/>
              <a:gd name="connsiteY7" fmla="*/ 0 h 283029"/>
              <a:gd name="connsiteX8" fmla="*/ 0 w 718457"/>
              <a:gd name="connsiteY8" fmla="*/ 87086 h 28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457" h="283029">
                <a:moveTo>
                  <a:pt x="718457" y="283029"/>
                </a:moveTo>
                <a:cubicBezTo>
                  <a:pt x="688521" y="254907"/>
                  <a:pt x="658585" y="226786"/>
                  <a:pt x="642257" y="195943"/>
                </a:cubicBezTo>
                <a:cubicBezTo>
                  <a:pt x="625928" y="165100"/>
                  <a:pt x="640443" y="121558"/>
                  <a:pt x="620486" y="97972"/>
                </a:cubicBezTo>
                <a:cubicBezTo>
                  <a:pt x="600529" y="74386"/>
                  <a:pt x="556986" y="67129"/>
                  <a:pt x="522515" y="54429"/>
                </a:cubicBezTo>
                <a:cubicBezTo>
                  <a:pt x="488043" y="41729"/>
                  <a:pt x="453571" y="19958"/>
                  <a:pt x="413657" y="21772"/>
                </a:cubicBezTo>
                <a:cubicBezTo>
                  <a:pt x="373743" y="23586"/>
                  <a:pt x="317500" y="54428"/>
                  <a:pt x="283029" y="65314"/>
                </a:cubicBezTo>
                <a:cubicBezTo>
                  <a:pt x="248558" y="76200"/>
                  <a:pt x="244929" y="97972"/>
                  <a:pt x="206829" y="87086"/>
                </a:cubicBezTo>
                <a:cubicBezTo>
                  <a:pt x="168729" y="76200"/>
                  <a:pt x="88900" y="0"/>
                  <a:pt x="54429" y="0"/>
                </a:cubicBezTo>
                <a:cubicBezTo>
                  <a:pt x="19958" y="0"/>
                  <a:pt x="9979" y="43543"/>
                  <a:pt x="0" y="87086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41" name="Ellipse 40"/>
          <p:cNvSpPr/>
          <p:nvPr/>
        </p:nvSpPr>
        <p:spPr>
          <a:xfrm>
            <a:off x="2417027" y="1671042"/>
            <a:ext cx="179652" cy="18565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13" name="Frihåndsform 12"/>
          <p:cNvSpPr/>
          <p:nvPr/>
        </p:nvSpPr>
        <p:spPr>
          <a:xfrm>
            <a:off x="3906953" y="2318946"/>
            <a:ext cx="892397" cy="250307"/>
          </a:xfrm>
          <a:custGeom>
            <a:avLst/>
            <a:gdLst>
              <a:gd name="connsiteX0" fmla="*/ 0 w 892629"/>
              <a:gd name="connsiteY0" fmla="*/ 0 h 250372"/>
              <a:gd name="connsiteX1" fmla="*/ 892629 w 892629"/>
              <a:gd name="connsiteY1" fmla="*/ 250372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2629" h="250372">
                <a:moveTo>
                  <a:pt x="0" y="0"/>
                </a:moveTo>
                <a:lnTo>
                  <a:pt x="892629" y="250372"/>
                </a:ln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6" name="Frihåndsform 5"/>
          <p:cNvSpPr/>
          <p:nvPr/>
        </p:nvSpPr>
        <p:spPr>
          <a:xfrm>
            <a:off x="4799350" y="2557734"/>
            <a:ext cx="511496" cy="250942"/>
          </a:xfrm>
          <a:custGeom>
            <a:avLst/>
            <a:gdLst>
              <a:gd name="connsiteX0" fmla="*/ 0 w 511629"/>
              <a:gd name="connsiteY0" fmla="*/ 11522 h 251007"/>
              <a:gd name="connsiteX1" fmla="*/ 239486 w 511629"/>
              <a:gd name="connsiteY1" fmla="*/ 11522 h 251007"/>
              <a:gd name="connsiteX2" fmla="*/ 446314 w 511629"/>
              <a:gd name="connsiteY2" fmla="*/ 131264 h 251007"/>
              <a:gd name="connsiteX3" fmla="*/ 511629 w 511629"/>
              <a:gd name="connsiteY3" fmla="*/ 251007 h 25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9" h="251007">
                <a:moveTo>
                  <a:pt x="0" y="11522"/>
                </a:moveTo>
                <a:cubicBezTo>
                  <a:pt x="82550" y="1543"/>
                  <a:pt x="165100" y="-8435"/>
                  <a:pt x="239486" y="11522"/>
                </a:cubicBezTo>
                <a:cubicBezTo>
                  <a:pt x="313872" y="31479"/>
                  <a:pt x="400957" y="91350"/>
                  <a:pt x="446314" y="131264"/>
                </a:cubicBezTo>
                <a:cubicBezTo>
                  <a:pt x="491671" y="171178"/>
                  <a:pt x="501650" y="211092"/>
                  <a:pt x="511629" y="251007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15" name="Frihåndsform 14"/>
          <p:cNvSpPr/>
          <p:nvPr/>
        </p:nvSpPr>
        <p:spPr>
          <a:xfrm>
            <a:off x="5789692" y="4549938"/>
            <a:ext cx="751230" cy="1850089"/>
          </a:xfrm>
          <a:custGeom>
            <a:avLst/>
            <a:gdLst>
              <a:gd name="connsiteX0" fmla="*/ 729343 w 751426"/>
              <a:gd name="connsiteY0" fmla="*/ 1850571 h 1850571"/>
              <a:gd name="connsiteX1" fmla="*/ 707571 w 751426"/>
              <a:gd name="connsiteY1" fmla="*/ 1404257 h 1850571"/>
              <a:gd name="connsiteX2" fmla="*/ 718457 w 751426"/>
              <a:gd name="connsiteY2" fmla="*/ 1099457 h 1850571"/>
              <a:gd name="connsiteX3" fmla="*/ 751114 w 751426"/>
              <a:gd name="connsiteY3" fmla="*/ 925285 h 1850571"/>
              <a:gd name="connsiteX4" fmla="*/ 696686 w 751426"/>
              <a:gd name="connsiteY4" fmla="*/ 696685 h 1850571"/>
              <a:gd name="connsiteX5" fmla="*/ 642257 w 751426"/>
              <a:gd name="connsiteY5" fmla="*/ 587828 h 1850571"/>
              <a:gd name="connsiteX6" fmla="*/ 620486 w 751426"/>
              <a:gd name="connsiteY6" fmla="*/ 468085 h 1850571"/>
              <a:gd name="connsiteX7" fmla="*/ 272143 w 751426"/>
              <a:gd name="connsiteY7" fmla="*/ 304800 h 1850571"/>
              <a:gd name="connsiteX8" fmla="*/ 76200 w 751426"/>
              <a:gd name="connsiteY8" fmla="*/ 76200 h 1850571"/>
              <a:gd name="connsiteX9" fmla="*/ 0 w 751426"/>
              <a:gd name="connsiteY9" fmla="*/ 0 h 185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426" h="1850571">
                <a:moveTo>
                  <a:pt x="729343" y="1850571"/>
                </a:moveTo>
                <a:cubicBezTo>
                  <a:pt x="719364" y="1690007"/>
                  <a:pt x="709385" y="1529443"/>
                  <a:pt x="707571" y="1404257"/>
                </a:cubicBezTo>
                <a:cubicBezTo>
                  <a:pt x="705757" y="1279071"/>
                  <a:pt x="711200" y="1179286"/>
                  <a:pt x="718457" y="1099457"/>
                </a:cubicBezTo>
                <a:cubicBezTo>
                  <a:pt x="725714" y="1019628"/>
                  <a:pt x="754742" y="992414"/>
                  <a:pt x="751114" y="925285"/>
                </a:cubicBezTo>
                <a:cubicBezTo>
                  <a:pt x="747486" y="858156"/>
                  <a:pt x="714829" y="752928"/>
                  <a:pt x="696686" y="696685"/>
                </a:cubicBezTo>
                <a:cubicBezTo>
                  <a:pt x="678543" y="640442"/>
                  <a:pt x="654957" y="625928"/>
                  <a:pt x="642257" y="587828"/>
                </a:cubicBezTo>
                <a:cubicBezTo>
                  <a:pt x="629557" y="549728"/>
                  <a:pt x="682172" y="515256"/>
                  <a:pt x="620486" y="468085"/>
                </a:cubicBezTo>
                <a:cubicBezTo>
                  <a:pt x="558800" y="420914"/>
                  <a:pt x="362857" y="370114"/>
                  <a:pt x="272143" y="304800"/>
                </a:cubicBezTo>
                <a:cubicBezTo>
                  <a:pt x="181429" y="239486"/>
                  <a:pt x="121557" y="127000"/>
                  <a:pt x="76200" y="76200"/>
                </a:cubicBezTo>
                <a:cubicBezTo>
                  <a:pt x="30843" y="25400"/>
                  <a:pt x="15421" y="12700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17" name="Frihåndsform 16"/>
          <p:cNvSpPr/>
          <p:nvPr/>
        </p:nvSpPr>
        <p:spPr>
          <a:xfrm>
            <a:off x="5299962" y="2776028"/>
            <a:ext cx="119712" cy="195892"/>
          </a:xfrm>
          <a:custGeom>
            <a:avLst/>
            <a:gdLst>
              <a:gd name="connsiteX0" fmla="*/ 0 w 119743"/>
              <a:gd name="connsiteY0" fmla="*/ 195943 h 195943"/>
              <a:gd name="connsiteX1" fmla="*/ 97971 w 119743"/>
              <a:gd name="connsiteY1" fmla="*/ 163286 h 195943"/>
              <a:gd name="connsiteX2" fmla="*/ 119743 w 119743"/>
              <a:gd name="connsiteY2" fmla="*/ 97972 h 195943"/>
              <a:gd name="connsiteX3" fmla="*/ 97971 w 119743"/>
              <a:gd name="connsiteY3" fmla="*/ 54429 h 195943"/>
              <a:gd name="connsiteX4" fmla="*/ 32657 w 119743"/>
              <a:gd name="connsiteY4" fmla="*/ 0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43" h="195943">
                <a:moveTo>
                  <a:pt x="0" y="195943"/>
                </a:moveTo>
                <a:cubicBezTo>
                  <a:pt x="39007" y="187778"/>
                  <a:pt x="78014" y="179614"/>
                  <a:pt x="97971" y="163286"/>
                </a:cubicBezTo>
                <a:cubicBezTo>
                  <a:pt x="117928" y="146958"/>
                  <a:pt x="119743" y="116115"/>
                  <a:pt x="119743" y="97972"/>
                </a:cubicBezTo>
                <a:cubicBezTo>
                  <a:pt x="119743" y="79829"/>
                  <a:pt x="112485" y="70758"/>
                  <a:pt x="97971" y="54429"/>
                </a:cubicBezTo>
                <a:cubicBezTo>
                  <a:pt x="83457" y="38100"/>
                  <a:pt x="58057" y="19050"/>
                  <a:pt x="32657" y="0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18" name="Frihåndsform 17"/>
          <p:cNvSpPr/>
          <p:nvPr/>
        </p:nvSpPr>
        <p:spPr>
          <a:xfrm>
            <a:off x="5567669" y="4332279"/>
            <a:ext cx="222023" cy="239435"/>
          </a:xfrm>
          <a:custGeom>
            <a:avLst/>
            <a:gdLst>
              <a:gd name="connsiteX0" fmla="*/ 222081 w 222081"/>
              <a:gd name="connsiteY0" fmla="*/ 217715 h 239497"/>
              <a:gd name="connsiteX1" fmla="*/ 113224 w 222081"/>
              <a:gd name="connsiteY1" fmla="*/ 228600 h 239497"/>
              <a:gd name="connsiteX2" fmla="*/ 4367 w 222081"/>
              <a:gd name="connsiteY2" fmla="*/ 228600 h 239497"/>
              <a:gd name="connsiteX3" fmla="*/ 26138 w 222081"/>
              <a:gd name="connsiteY3" fmla="*/ 87086 h 239497"/>
              <a:gd name="connsiteX4" fmla="*/ 69681 w 222081"/>
              <a:gd name="connsiteY4" fmla="*/ 0 h 23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81" h="239497">
                <a:moveTo>
                  <a:pt x="222081" y="217715"/>
                </a:moveTo>
                <a:cubicBezTo>
                  <a:pt x="185795" y="222250"/>
                  <a:pt x="149510" y="226786"/>
                  <a:pt x="113224" y="228600"/>
                </a:cubicBezTo>
                <a:cubicBezTo>
                  <a:pt x="76938" y="230414"/>
                  <a:pt x="18881" y="252186"/>
                  <a:pt x="4367" y="228600"/>
                </a:cubicBezTo>
                <a:cubicBezTo>
                  <a:pt x="-10147" y="205014"/>
                  <a:pt x="15252" y="125186"/>
                  <a:pt x="26138" y="87086"/>
                </a:cubicBezTo>
                <a:cubicBezTo>
                  <a:pt x="37024" y="48986"/>
                  <a:pt x="53352" y="24493"/>
                  <a:pt x="6968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19" name="Frihåndsform 18"/>
          <p:cNvSpPr/>
          <p:nvPr/>
        </p:nvSpPr>
        <p:spPr>
          <a:xfrm>
            <a:off x="5659097" y="4321397"/>
            <a:ext cx="152360" cy="217657"/>
          </a:xfrm>
          <a:custGeom>
            <a:avLst/>
            <a:gdLst>
              <a:gd name="connsiteX0" fmla="*/ 152400 w 152400"/>
              <a:gd name="connsiteY0" fmla="*/ 217714 h 217714"/>
              <a:gd name="connsiteX1" fmla="*/ 0 w 152400"/>
              <a:gd name="connsiteY1" fmla="*/ 0 h 2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217714">
                <a:moveTo>
                  <a:pt x="152400" y="217714"/>
                </a:moveTo>
                <a:lnTo>
                  <a:pt x="0" y="0"/>
                </a:ln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43" name="TekstSylinder 42"/>
          <p:cNvSpPr txBox="1"/>
          <p:nvPr/>
        </p:nvSpPr>
        <p:spPr>
          <a:xfrm rot="799163">
            <a:off x="3719170" y="2423304"/>
            <a:ext cx="1171811" cy="246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Hardangertunnel</a:t>
            </a:r>
          </a:p>
        </p:txBody>
      </p:sp>
      <p:sp>
        <p:nvSpPr>
          <p:cNvPr id="5" name="Frihåndsform 4"/>
          <p:cNvSpPr/>
          <p:nvPr/>
        </p:nvSpPr>
        <p:spPr>
          <a:xfrm>
            <a:off x="3438990" y="2318947"/>
            <a:ext cx="478846" cy="71580"/>
          </a:xfrm>
          <a:custGeom>
            <a:avLst/>
            <a:gdLst>
              <a:gd name="connsiteX0" fmla="*/ 478971 w 478971"/>
              <a:gd name="connsiteY0" fmla="*/ 0 h 71599"/>
              <a:gd name="connsiteX1" fmla="*/ 130628 w 478971"/>
              <a:gd name="connsiteY1" fmla="*/ 65314 h 71599"/>
              <a:gd name="connsiteX2" fmla="*/ 0 w 478971"/>
              <a:gd name="connsiteY2" fmla="*/ 65314 h 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971" h="71599">
                <a:moveTo>
                  <a:pt x="478971" y="0"/>
                </a:moveTo>
                <a:cubicBezTo>
                  <a:pt x="344713" y="27214"/>
                  <a:pt x="210456" y="54428"/>
                  <a:pt x="130628" y="65314"/>
                </a:cubicBezTo>
                <a:cubicBezTo>
                  <a:pt x="50800" y="76200"/>
                  <a:pt x="25400" y="70757"/>
                  <a:pt x="0" y="65314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9" name="Frihåndsform 8"/>
          <p:cNvSpPr/>
          <p:nvPr/>
        </p:nvSpPr>
        <p:spPr>
          <a:xfrm>
            <a:off x="2448648" y="2133938"/>
            <a:ext cx="1001224" cy="261189"/>
          </a:xfrm>
          <a:custGeom>
            <a:avLst/>
            <a:gdLst>
              <a:gd name="connsiteX0" fmla="*/ 1001485 w 1001485"/>
              <a:gd name="connsiteY0" fmla="*/ 261257 h 261257"/>
              <a:gd name="connsiteX1" fmla="*/ 370114 w 1001485"/>
              <a:gd name="connsiteY1" fmla="*/ 76200 h 261257"/>
              <a:gd name="connsiteX2" fmla="*/ 0 w 1001485"/>
              <a:gd name="connsiteY2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5" h="261257">
                <a:moveTo>
                  <a:pt x="1001485" y="261257"/>
                </a:moveTo>
                <a:cubicBezTo>
                  <a:pt x="769256" y="190500"/>
                  <a:pt x="537028" y="119743"/>
                  <a:pt x="370114" y="76200"/>
                </a:cubicBezTo>
                <a:cubicBezTo>
                  <a:pt x="203200" y="32657"/>
                  <a:pt x="101600" y="16328"/>
                  <a:pt x="0" y="0"/>
                </a:cubicBez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44" name="Ellipse 43"/>
          <p:cNvSpPr/>
          <p:nvPr/>
        </p:nvSpPr>
        <p:spPr>
          <a:xfrm>
            <a:off x="2331054" y="1997495"/>
            <a:ext cx="179652" cy="18565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7" name="Frihåndsform 6"/>
          <p:cNvSpPr/>
          <p:nvPr/>
        </p:nvSpPr>
        <p:spPr>
          <a:xfrm>
            <a:off x="5355835" y="3570477"/>
            <a:ext cx="314145" cy="761802"/>
          </a:xfrm>
          <a:custGeom>
            <a:avLst/>
            <a:gdLst>
              <a:gd name="connsiteX0" fmla="*/ 314227 w 314227"/>
              <a:gd name="connsiteY0" fmla="*/ 762000 h 762000"/>
              <a:gd name="connsiteX1" fmla="*/ 107399 w 314227"/>
              <a:gd name="connsiteY1" fmla="*/ 446315 h 762000"/>
              <a:gd name="connsiteX2" fmla="*/ 9427 w 314227"/>
              <a:gd name="connsiteY2" fmla="*/ 228600 h 762000"/>
              <a:gd name="connsiteX3" fmla="*/ 9427 w 314227"/>
              <a:gd name="connsiteY3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227" h="762000">
                <a:moveTo>
                  <a:pt x="314227" y="762000"/>
                </a:moveTo>
                <a:cubicBezTo>
                  <a:pt x="236213" y="648607"/>
                  <a:pt x="158199" y="535215"/>
                  <a:pt x="107399" y="446315"/>
                </a:cubicBezTo>
                <a:cubicBezTo>
                  <a:pt x="56599" y="357415"/>
                  <a:pt x="25756" y="302986"/>
                  <a:pt x="9427" y="228600"/>
                </a:cubicBezTo>
                <a:cubicBezTo>
                  <a:pt x="-6902" y="154214"/>
                  <a:pt x="1262" y="77107"/>
                  <a:pt x="9427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45" name="TekstSylinder 44"/>
          <p:cNvSpPr txBox="1"/>
          <p:nvPr/>
        </p:nvSpPr>
        <p:spPr>
          <a:xfrm>
            <a:off x="5241195" y="3938433"/>
            <a:ext cx="428784" cy="28807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5991" tIns="35991" rIns="35991" bIns="35991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1:31</a:t>
            </a:r>
          </a:p>
        </p:txBody>
      </p:sp>
      <p:cxnSp>
        <p:nvCxnSpPr>
          <p:cNvPr id="47" name="Rett pil 46"/>
          <p:cNvCxnSpPr/>
          <p:nvPr/>
        </p:nvCxnSpPr>
        <p:spPr>
          <a:xfrm>
            <a:off x="2907930" y="1531391"/>
            <a:ext cx="2333266" cy="671310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Sylinder 47"/>
          <p:cNvSpPr txBox="1"/>
          <p:nvPr/>
        </p:nvSpPr>
        <p:spPr>
          <a:xfrm rot="878142">
            <a:off x="3234805" y="1643507"/>
            <a:ext cx="1942655" cy="246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i="1" dirty="0"/>
              <a:t>Norheimsund-Bergen 38 min.</a:t>
            </a:r>
          </a:p>
        </p:txBody>
      </p:sp>
      <p:sp>
        <p:nvSpPr>
          <p:cNvPr id="46" name="TekstSylinder 45"/>
          <p:cNvSpPr txBox="1"/>
          <p:nvPr/>
        </p:nvSpPr>
        <p:spPr>
          <a:xfrm>
            <a:off x="3103360" y="3229704"/>
            <a:ext cx="1189439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</a:p>
        </p:txBody>
      </p:sp>
      <p:sp>
        <p:nvSpPr>
          <p:cNvPr id="49" name="Ellipse 48"/>
          <p:cNvSpPr/>
          <p:nvPr/>
        </p:nvSpPr>
        <p:spPr>
          <a:xfrm>
            <a:off x="6425390" y="6307201"/>
            <a:ext cx="179652" cy="18565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50" name="TekstSylinder 49"/>
          <p:cNvSpPr txBox="1"/>
          <p:nvPr/>
        </p:nvSpPr>
        <p:spPr>
          <a:xfrm>
            <a:off x="5058821" y="2359614"/>
            <a:ext cx="1122131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</a:p>
        </p:txBody>
      </p:sp>
      <p:sp>
        <p:nvSpPr>
          <p:cNvPr id="42" name="Frihåndsform 41"/>
          <p:cNvSpPr/>
          <p:nvPr/>
        </p:nvSpPr>
        <p:spPr>
          <a:xfrm>
            <a:off x="4894815" y="2592948"/>
            <a:ext cx="300864" cy="451295"/>
          </a:xfrm>
          <a:custGeom>
            <a:avLst/>
            <a:gdLst>
              <a:gd name="connsiteX0" fmla="*/ 300942 w 300942"/>
              <a:gd name="connsiteY0" fmla="*/ 451413 h 451413"/>
              <a:gd name="connsiteX1" fmla="*/ 138896 w 300942"/>
              <a:gd name="connsiteY1" fmla="*/ 196770 h 451413"/>
              <a:gd name="connsiteX2" fmla="*/ 0 w 300942"/>
              <a:gd name="connsiteY2" fmla="*/ 0 h 45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942" h="451413">
                <a:moveTo>
                  <a:pt x="300942" y="451413"/>
                </a:moveTo>
                <a:cubicBezTo>
                  <a:pt x="244997" y="361709"/>
                  <a:pt x="189053" y="272005"/>
                  <a:pt x="138896" y="196770"/>
                </a:cubicBezTo>
                <a:cubicBezTo>
                  <a:pt x="88739" y="121535"/>
                  <a:pt x="44369" y="60767"/>
                  <a:pt x="0" y="0"/>
                </a:cubicBez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14" name="Frihåndsform 13"/>
          <p:cNvSpPr/>
          <p:nvPr/>
        </p:nvSpPr>
        <p:spPr>
          <a:xfrm>
            <a:off x="5195680" y="3044243"/>
            <a:ext cx="162003" cy="532296"/>
          </a:xfrm>
          <a:custGeom>
            <a:avLst/>
            <a:gdLst>
              <a:gd name="connsiteX0" fmla="*/ 162045 w 162045"/>
              <a:gd name="connsiteY0" fmla="*/ 532435 h 532435"/>
              <a:gd name="connsiteX1" fmla="*/ 46299 w 162045"/>
              <a:gd name="connsiteY1" fmla="*/ 358815 h 532435"/>
              <a:gd name="connsiteX2" fmla="*/ 34724 w 162045"/>
              <a:gd name="connsiteY2" fmla="*/ 127321 h 532435"/>
              <a:gd name="connsiteX3" fmla="*/ 0 w 162045"/>
              <a:gd name="connsiteY3" fmla="*/ 0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045" h="532435">
                <a:moveTo>
                  <a:pt x="162045" y="532435"/>
                </a:moveTo>
                <a:cubicBezTo>
                  <a:pt x="114782" y="479384"/>
                  <a:pt x="67519" y="426334"/>
                  <a:pt x="46299" y="358815"/>
                </a:cubicBezTo>
                <a:cubicBezTo>
                  <a:pt x="25079" y="291296"/>
                  <a:pt x="42440" y="187123"/>
                  <a:pt x="34724" y="127321"/>
                </a:cubicBezTo>
                <a:cubicBezTo>
                  <a:pt x="27008" y="67519"/>
                  <a:pt x="13504" y="33759"/>
                  <a:pt x="0" y="0"/>
                </a:cubicBez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8" name="TekstSylinder 7"/>
          <p:cNvSpPr txBox="1"/>
          <p:nvPr/>
        </p:nvSpPr>
        <p:spPr>
          <a:xfrm>
            <a:off x="9190756" y="7677472"/>
            <a:ext cx="223224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400" dirty="0" smtClean="0"/>
              <a:t>Laga av Helge Hopen AS</a:t>
            </a:r>
          </a:p>
          <a:p>
            <a:pPr>
              <a:lnSpc>
                <a:spcPct val="90000"/>
              </a:lnSpc>
            </a:pPr>
            <a:r>
              <a:rPr lang="nb-NO" sz="1400" dirty="0" smtClean="0"/>
              <a:t>for Kvam </a:t>
            </a:r>
            <a:r>
              <a:rPr lang="nb-NO" sz="1400" dirty="0" err="1" smtClean="0"/>
              <a:t>herad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2632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For at det </a:t>
            </a:r>
            <a:r>
              <a:rPr lang="nb-NO" b="1" dirty="0" err="1" smtClean="0"/>
              <a:t>ikkje</a:t>
            </a:r>
            <a:r>
              <a:rPr lang="nb-NO" b="1" dirty="0" smtClean="0"/>
              <a:t> skal </a:t>
            </a:r>
            <a:r>
              <a:rPr lang="nb-NO" b="1" dirty="0" err="1" smtClean="0"/>
              <a:t>vera</a:t>
            </a:r>
            <a:r>
              <a:rPr lang="nb-NO" b="1" dirty="0" smtClean="0"/>
              <a:t> </a:t>
            </a:r>
            <a:r>
              <a:rPr lang="nb-NO" b="1" dirty="0" err="1" smtClean="0"/>
              <a:t>noko</a:t>
            </a:r>
            <a:r>
              <a:rPr lang="nb-NO" b="1" dirty="0" smtClean="0"/>
              <a:t> tvil --- !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sz="2600" b="1" dirty="0" smtClean="0"/>
              <a:t>KNR sitt fremste </a:t>
            </a:r>
            <a:r>
              <a:rPr lang="nb-NO" sz="2600" b="1" dirty="0" err="1" smtClean="0"/>
              <a:t>ynskje</a:t>
            </a:r>
            <a:r>
              <a:rPr lang="nb-NO" sz="2600" b="1" dirty="0" smtClean="0"/>
              <a:t> er </a:t>
            </a:r>
            <a:r>
              <a:rPr lang="nb-NO" sz="2600" b="1" dirty="0" err="1" smtClean="0"/>
              <a:t>ein</a:t>
            </a:r>
            <a:r>
              <a:rPr lang="nb-NO" sz="2600" b="1" dirty="0" smtClean="0"/>
              <a:t> lang tunnel under </a:t>
            </a:r>
            <a:r>
              <a:rPr lang="nb-NO" sz="2600" b="1" dirty="0" err="1" smtClean="0"/>
              <a:t>Kvamskogen</a:t>
            </a:r>
            <a:r>
              <a:rPr lang="nb-NO" sz="2600" b="1" dirty="0" smtClean="0"/>
              <a:t>!</a:t>
            </a:r>
          </a:p>
          <a:p>
            <a:r>
              <a:rPr lang="nb-NO" sz="3000" b="1" dirty="0" smtClean="0"/>
              <a:t>Men </a:t>
            </a:r>
            <a:r>
              <a:rPr lang="nb-NO" sz="2600" dirty="0" smtClean="0"/>
              <a:t> -  </a:t>
            </a:r>
          </a:p>
          <a:p>
            <a:pPr lvl="1"/>
            <a:r>
              <a:rPr lang="nb-NO" sz="2600" dirty="0"/>
              <a:t>D</a:t>
            </a:r>
            <a:r>
              <a:rPr lang="nb-NO" sz="2600" dirty="0" smtClean="0"/>
              <a:t>en er lang (13,3 km) </a:t>
            </a:r>
          </a:p>
          <a:p>
            <a:pPr lvl="1"/>
            <a:r>
              <a:rPr lang="nb-NO" sz="2600" dirty="0" smtClean="0"/>
              <a:t>Den er dyr  (ca 2,5 milliard)</a:t>
            </a:r>
          </a:p>
          <a:p>
            <a:pPr lvl="1"/>
            <a:r>
              <a:rPr lang="nb-NO" sz="2600" dirty="0" smtClean="0"/>
              <a:t>Den får høge </a:t>
            </a:r>
            <a:r>
              <a:rPr lang="nb-NO" sz="2600" dirty="0" err="1" smtClean="0"/>
              <a:t>bompengar</a:t>
            </a:r>
            <a:r>
              <a:rPr lang="nb-NO" sz="2600" dirty="0" smtClean="0"/>
              <a:t>. (Omlag som Hardangerbrua).</a:t>
            </a:r>
          </a:p>
          <a:p>
            <a:pPr lvl="1"/>
            <a:r>
              <a:rPr lang="nb-NO" sz="2600" dirty="0" smtClean="0"/>
              <a:t>Det vil gå minst 15 – 20 år før den kjem – om den då kjem.</a:t>
            </a:r>
          </a:p>
          <a:p>
            <a:pPr marL="274320" lvl="1" indent="0">
              <a:buNone/>
            </a:pPr>
            <a:endParaRPr lang="nb-NO" sz="2600" b="1" dirty="0" smtClean="0"/>
          </a:p>
          <a:p>
            <a:pPr marL="274320" lvl="1" indent="0">
              <a:buNone/>
            </a:pPr>
            <a:r>
              <a:rPr lang="nb-NO" sz="2600" b="1" dirty="0" err="1" smtClean="0"/>
              <a:t>Einaste</a:t>
            </a:r>
            <a:r>
              <a:rPr lang="nb-NO" sz="2600" b="1" dirty="0" smtClean="0"/>
              <a:t> redninga   =  Hordalandsdiagonalen</a:t>
            </a:r>
          </a:p>
          <a:p>
            <a:r>
              <a:rPr lang="nb-NO" sz="2800" b="1" dirty="0" err="1" smtClean="0"/>
              <a:t>Viktigaste</a:t>
            </a:r>
            <a:r>
              <a:rPr lang="nb-NO" sz="2800" b="1" dirty="0" smtClean="0"/>
              <a:t> enkeltsak for utvikling av næringslivet i Kvam:</a:t>
            </a:r>
          </a:p>
          <a:p>
            <a:pPr lvl="3"/>
            <a:r>
              <a:rPr lang="nb-NO" sz="2600" b="1" dirty="0" smtClean="0"/>
              <a:t>Betre veg til Bergen!</a:t>
            </a:r>
          </a:p>
          <a:p>
            <a:r>
              <a:rPr lang="nb-NO" sz="2800" dirty="0" smtClean="0"/>
              <a:t>Skal vi våga å sjå på alternativ?</a:t>
            </a:r>
            <a:endParaRPr lang="nb-NO" sz="28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012" y="5940850"/>
            <a:ext cx="2164447" cy="6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9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nb-NO" sz="3600" b="1" i="0" dirty="0" err="1" smtClean="0">
                <a:solidFill>
                  <a:srgbClr val="164B4F"/>
                </a:solidFill>
                <a:latin typeface="Euphemia"/>
              </a:rPr>
              <a:t>Forutsetningar</a:t>
            </a:r>
            <a:r>
              <a:rPr lang="nb-NO" sz="3600" b="1" i="0" dirty="0" smtClean="0">
                <a:solidFill>
                  <a:srgbClr val="164B4F"/>
                </a:solidFill>
                <a:latin typeface="Euphemia"/>
              </a:rPr>
              <a:t> </a:t>
            </a:r>
            <a:r>
              <a:rPr lang="nb-NO" b="1" dirty="0" smtClean="0">
                <a:solidFill>
                  <a:srgbClr val="164B4F"/>
                </a:solidFill>
                <a:latin typeface="Euphemia"/>
              </a:rPr>
              <a:t>for alternativet:</a:t>
            </a:r>
            <a:endParaRPr lang="nb-NO" sz="3600" b="0" i="0" dirty="0">
              <a:solidFill>
                <a:srgbClr val="164B4F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74312" y="1844824"/>
            <a:ext cx="10148691" cy="4174976"/>
          </a:xfrm>
        </p:spPr>
        <p:txBody>
          <a:bodyPr/>
          <a:lstStyle/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nb-NO" sz="2400" b="1" i="0" dirty="0" smtClean="0">
                <a:solidFill>
                  <a:srgbClr val="164B4F"/>
                </a:solidFill>
                <a:latin typeface="Euphemia"/>
              </a:rPr>
              <a:t>Tokagjel må ha ny rassikring</a:t>
            </a:r>
          </a:p>
          <a:p>
            <a:pPr marL="219456">
              <a:buClr>
                <a:srgbClr val="164B4F"/>
              </a:buClr>
              <a:buFont typeface="Arial"/>
              <a:buChar char="•"/>
            </a:pPr>
            <a:r>
              <a:rPr lang="nb-NO" b="1" dirty="0">
                <a:solidFill>
                  <a:srgbClr val="164B4F"/>
                </a:solidFill>
              </a:rPr>
              <a:t>Tokagjel er nummer 2 på rassikringslista i Hordaland.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nb-NO" b="1" dirty="0" smtClean="0">
                <a:solidFill>
                  <a:srgbClr val="164B4F"/>
                </a:solidFill>
                <a:latin typeface="Euphemia"/>
              </a:rPr>
              <a:t>Det er billegare å laga ny tunnel enn å </a:t>
            </a:r>
            <a:r>
              <a:rPr lang="nb-NO" b="1" dirty="0" err="1" smtClean="0">
                <a:solidFill>
                  <a:srgbClr val="164B4F"/>
                </a:solidFill>
                <a:latin typeface="Euphemia"/>
              </a:rPr>
              <a:t>reparera</a:t>
            </a:r>
            <a:r>
              <a:rPr lang="nb-NO" b="1" dirty="0" smtClean="0">
                <a:solidFill>
                  <a:srgbClr val="164B4F"/>
                </a:solidFill>
                <a:latin typeface="Euphemia"/>
              </a:rPr>
              <a:t> </a:t>
            </a:r>
            <a:r>
              <a:rPr lang="nb-NO" b="1" dirty="0" err="1" smtClean="0">
                <a:solidFill>
                  <a:srgbClr val="164B4F"/>
                </a:solidFill>
                <a:latin typeface="Euphemia"/>
              </a:rPr>
              <a:t>dei</a:t>
            </a:r>
            <a:r>
              <a:rPr lang="nb-NO" b="1" dirty="0" smtClean="0">
                <a:solidFill>
                  <a:srgbClr val="164B4F"/>
                </a:solidFill>
                <a:latin typeface="Euphemia"/>
              </a:rPr>
              <a:t> gamle i Tokagjel.</a:t>
            </a:r>
            <a:endParaRPr lang="nb-NO" sz="2400" b="1" i="0" dirty="0" smtClean="0">
              <a:solidFill>
                <a:srgbClr val="164B4F"/>
              </a:solidFill>
              <a:latin typeface="Euphemia"/>
            </a:endParaRP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nb-NO" sz="2400" b="1" i="0" dirty="0" smtClean="0">
                <a:solidFill>
                  <a:srgbClr val="164B4F"/>
                </a:solidFill>
                <a:latin typeface="Euphemia"/>
              </a:rPr>
              <a:t>Nye </a:t>
            </a:r>
            <a:r>
              <a:rPr lang="nb-NO" sz="2400" b="1" i="0" dirty="0" err="1" smtClean="0">
                <a:solidFill>
                  <a:srgbClr val="164B4F"/>
                </a:solidFill>
                <a:latin typeface="Euphemia"/>
              </a:rPr>
              <a:t>tunnelar</a:t>
            </a:r>
            <a:r>
              <a:rPr lang="nb-NO" sz="2400" b="1" i="0" dirty="0" smtClean="0">
                <a:solidFill>
                  <a:srgbClr val="164B4F"/>
                </a:solidFill>
                <a:latin typeface="Euphemia"/>
              </a:rPr>
              <a:t> kan </a:t>
            </a:r>
            <a:r>
              <a:rPr lang="nb-NO" sz="2400" b="1" i="0" dirty="0" err="1" smtClean="0">
                <a:solidFill>
                  <a:srgbClr val="164B4F"/>
                </a:solidFill>
                <a:latin typeface="Euphemia"/>
              </a:rPr>
              <a:t>ikkje</a:t>
            </a:r>
            <a:r>
              <a:rPr lang="nb-NO" sz="2400" b="1" i="0" dirty="0" smtClean="0">
                <a:solidFill>
                  <a:srgbClr val="164B4F"/>
                </a:solidFill>
                <a:latin typeface="Euphemia"/>
              </a:rPr>
              <a:t> ha </a:t>
            </a:r>
            <a:r>
              <a:rPr lang="nb-NO" sz="2400" b="1" i="0" dirty="0" err="1" smtClean="0">
                <a:solidFill>
                  <a:srgbClr val="164B4F"/>
                </a:solidFill>
                <a:latin typeface="Euphemia"/>
              </a:rPr>
              <a:t>sterkare</a:t>
            </a:r>
            <a:r>
              <a:rPr lang="nb-NO" sz="2400" b="1" i="0" dirty="0" smtClean="0">
                <a:solidFill>
                  <a:srgbClr val="164B4F"/>
                </a:solidFill>
                <a:latin typeface="Euphemia"/>
              </a:rPr>
              <a:t> stigning enn 5%.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nb-NO" sz="2400" b="1" i="0" dirty="0" smtClean="0">
                <a:solidFill>
                  <a:srgbClr val="164B4F"/>
                </a:solidFill>
                <a:latin typeface="Euphemia"/>
              </a:rPr>
              <a:t>Standard på vegen i Tokagjel </a:t>
            </a:r>
            <a:r>
              <a:rPr lang="nb-NO" b="1" dirty="0" smtClean="0">
                <a:solidFill>
                  <a:srgbClr val="164B4F"/>
                </a:solidFill>
                <a:latin typeface="Euphemia"/>
              </a:rPr>
              <a:t>bør</a:t>
            </a:r>
            <a:r>
              <a:rPr lang="nb-NO" sz="2400" b="1" i="0" dirty="0" smtClean="0">
                <a:solidFill>
                  <a:srgbClr val="164B4F"/>
                </a:solidFill>
                <a:latin typeface="Euphemia"/>
              </a:rPr>
              <a:t> </a:t>
            </a:r>
            <a:r>
              <a:rPr lang="nb-NO" sz="2400" b="1" i="0" dirty="0" err="1" smtClean="0">
                <a:solidFill>
                  <a:srgbClr val="164B4F"/>
                </a:solidFill>
                <a:latin typeface="Euphemia"/>
              </a:rPr>
              <a:t>verta</a:t>
            </a:r>
            <a:r>
              <a:rPr lang="nb-NO" sz="2400" b="1" i="0" dirty="0" smtClean="0">
                <a:solidFill>
                  <a:srgbClr val="164B4F"/>
                </a:solidFill>
                <a:latin typeface="Euphemia"/>
              </a:rPr>
              <a:t> god nok til at denne vegen vert </a:t>
            </a:r>
            <a:r>
              <a:rPr lang="nb-NO" sz="2400" b="1" i="0" dirty="0" err="1" smtClean="0">
                <a:solidFill>
                  <a:srgbClr val="164B4F"/>
                </a:solidFill>
                <a:latin typeface="Euphemia"/>
              </a:rPr>
              <a:t>ein</a:t>
            </a:r>
            <a:r>
              <a:rPr lang="nb-NO" sz="2400" b="1" i="0" dirty="0" smtClean="0">
                <a:solidFill>
                  <a:srgbClr val="164B4F"/>
                </a:solidFill>
                <a:latin typeface="Euphemia"/>
              </a:rPr>
              <a:t> del av Hordalandsdiagonalen. (</a:t>
            </a:r>
            <a:r>
              <a:rPr lang="nb-NO" sz="2400" b="1" i="0" dirty="0" err="1" smtClean="0">
                <a:solidFill>
                  <a:srgbClr val="164B4F"/>
                </a:solidFill>
                <a:latin typeface="Euphemia"/>
              </a:rPr>
              <a:t>Ikkje</a:t>
            </a:r>
            <a:r>
              <a:rPr lang="nb-NO" sz="2400" b="1" i="0" dirty="0" smtClean="0">
                <a:solidFill>
                  <a:srgbClr val="164B4F"/>
                </a:solidFill>
                <a:latin typeface="Euphemia"/>
              </a:rPr>
              <a:t> over 5% stigning)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nb-NO" b="1" dirty="0" smtClean="0">
                <a:solidFill>
                  <a:srgbClr val="164B4F"/>
                </a:solidFill>
                <a:latin typeface="Euphemia"/>
              </a:rPr>
              <a:t>At det er vilje til å sjå på alternativ med størst nytteverdi.</a:t>
            </a:r>
            <a:endParaRPr lang="nb-NO" sz="2400" b="1" i="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012" y="5940850"/>
            <a:ext cx="2164447" cy="6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b="1" dirty="0" smtClean="0"/>
              <a:t>Størst nytteverdi.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93812" y="1916832"/>
            <a:ext cx="10273207" cy="4255368"/>
          </a:xfrm>
        </p:spPr>
        <p:txBody>
          <a:bodyPr/>
          <a:lstStyle/>
          <a:p>
            <a:r>
              <a:rPr lang="nn-NO" b="1" dirty="0" smtClean="0"/>
              <a:t>Som let seg realisera i nær framtid</a:t>
            </a:r>
          </a:p>
          <a:p>
            <a:r>
              <a:rPr lang="nn-NO" b="1" dirty="0"/>
              <a:t>Ein tunnel som reduserer kostnaden med trafikksikring på Kvamskogen </a:t>
            </a:r>
          </a:p>
          <a:p>
            <a:r>
              <a:rPr lang="nn-NO" b="1" dirty="0" smtClean="0"/>
              <a:t>Som kan redusera størrelse av bompengar.</a:t>
            </a:r>
          </a:p>
          <a:p>
            <a:r>
              <a:rPr lang="nn-NO" b="1" dirty="0" smtClean="0"/>
              <a:t>Som kan redusera høgdemeter</a:t>
            </a:r>
          </a:p>
          <a:p>
            <a:r>
              <a:rPr lang="nn-NO" b="1" dirty="0" smtClean="0"/>
              <a:t>Som har god </a:t>
            </a:r>
            <a:r>
              <a:rPr lang="nn-NO" b="1" dirty="0" err="1" smtClean="0"/>
              <a:t>framkommelegheit</a:t>
            </a:r>
            <a:r>
              <a:rPr lang="nn-NO" b="1" dirty="0" smtClean="0"/>
              <a:t> (også om vinteren)</a:t>
            </a:r>
          </a:p>
          <a:p>
            <a:r>
              <a:rPr lang="nn-NO" b="1" dirty="0" smtClean="0"/>
              <a:t>Som kan sikra framtidig veg frå Steinsdalen til Kvamskogen.</a:t>
            </a:r>
          </a:p>
          <a:p>
            <a:r>
              <a:rPr lang="nn-NO" b="1" dirty="0" smtClean="0"/>
              <a:t>Ingen del av vegen bør ha sterkare stigning enn 5% slik at den kan bli ein framtidig del av Hordalandsdiagonalen.</a:t>
            </a:r>
            <a:endParaRPr lang="nn-NO" b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12" y="5910755"/>
            <a:ext cx="2164447" cy="6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743744"/>
          </a:xfrm>
        </p:spPr>
        <p:txBody>
          <a:bodyPr/>
          <a:lstStyle/>
          <a:p>
            <a:r>
              <a:rPr lang="nb-NO" dirty="0" err="1" smtClean="0"/>
              <a:t>Nøkkelopplysningar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93813" y="1484784"/>
            <a:ext cx="9601200" cy="5184576"/>
          </a:xfrm>
        </p:spPr>
        <p:txBody>
          <a:bodyPr/>
          <a:lstStyle/>
          <a:p>
            <a:r>
              <a:rPr lang="nn-NO" sz="2800" dirty="0"/>
              <a:t>Høgder</a:t>
            </a:r>
            <a:r>
              <a:rPr lang="nn-NO" sz="2800" dirty="0" smtClean="0"/>
              <a:t>: over havet </a:t>
            </a:r>
          </a:p>
          <a:p>
            <a:pPr lvl="1"/>
            <a:r>
              <a:rPr lang="nn-NO" sz="2400" dirty="0" err="1" smtClean="0"/>
              <a:t>Liabrekka</a:t>
            </a:r>
            <a:r>
              <a:rPr lang="nn-NO" sz="2400" dirty="0" smtClean="0"/>
              <a:t> </a:t>
            </a:r>
            <a:r>
              <a:rPr lang="nn-NO" sz="2400" dirty="0"/>
              <a:t>(</a:t>
            </a:r>
            <a:r>
              <a:rPr lang="nn-NO" sz="2400" dirty="0" err="1"/>
              <a:t>Nygårdagarasjen</a:t>
            </a:r>
            <a:r>
              <a:rPr lang="nn-NO" sz="2400" dirty="0"/>
              <a:t>)  40 moh</a:t>
            </a:r>
          </a:p>
          <a:p>
            <a:pPr lvl="1"/>
            <a:r>
              <a:rPr lang="nn-NO" sz="2400" dirty="0"/>
              <a:t>Risbrusvingen 125 moh</a:t>
            </a:r>
          </a:p>
          <a:p>
            <a:pPr lvl="1"/>
            <a:r>
              <a:rPr lang="nn-NO" sz="2400" dirty="0"/>
              <a:t>Snauehaugtunnelen  165 moh.</a:t>
            </a:r>
          </a:p>
          <a:p>
            <a:pPr lvl="1"/>
            <a:r>
              <a:rPr lang="nn-NO" sz="2400" b="1" dirty="0"/>
              <a:t>Tokagjel – toppen  360 moh</a:t>
            </a:r>
          </a:p>
          <a:p>
            <a:pPr lvl="1"/>
            <a:r>
              <a:rPr lang="nn-NO" sz="2400" dirty="0"/>
              <a:t>Jonshøgda  460 </a:t>
            </a:r>
            <a:r>
              <a:rPr lang="nn-NO" sz="2400" dirty="0" smtClean="0"/>
              <a:t>moh</a:t>
            </a:r>
          </a:p>
          <a:p>
            <a:pPr lvl="1"/>
            <a:r>
              <a:rPr lang="nn-NO" sz="2400" dirty="0" smtClean="0"/>
              <a:t>Eikedalsvatnet  380 moh</a:t>
            </a:r>
            <a:endParaRPr lang="nn-NO" sz="2400" dirty="0"/>
          </a:p>
          <a:p>
            <a:r>
              <a:rPr lang="nn-NO" sz="2800" dirty="0" smtClean="0"/>
              <a:t>Stigning på noverande veg: </a:t>
            </a:r>
          </a:p>
          <a:p>
            <a:pPr lvl="1"/>
            <a:r>
              <a:rPr lang="nn-NO" sz="2400" dirty="0" smtClean="0"/>
              <a:t>Frå </a:t>
            </a:r>
            <a:r>
              <a:rPr lang="nn-NO" sz="2400" dirty="0" err="1" smtClean="0"/>
              <a:t>Liabrekka</a:t>
            </a:r>
            <a:r>
              <a:rPr lang="nn-NO" sz="2400" dirty="0" smtClean="0"/>
              <a:t> </a:t>
            </a:r>
            <a:r>
              <a:rPr lang="nn-NO" sz="2400" dirty="0"/>
              <a:t>til </a:t>
            </a:r>
            <a:r>
              <a:rPr lang="nn-NO" sz="2400" dirty="0" smtClean="0"/>
              <a:t>Snauehaugtunnelen:  </a:t>
            </a:r>
            <a:r>
              <a:rPr lang="nn-NO" sz="2400" dirty="0"/>
              <a:t>7,4%</a:t>
            </a:r>
          </a:p>
          <a:p>
            <a:pPr lvl="1"/>
            <a:r>
              <a:rPr lang="nn-NO" sz="2400" dirty="0" smtClean="0"/>
              <a:t>Gjennomsnittleg </a:t>
            </a:r>
            <a:r>
              <a:rPr lang="nn-NO" sz="2400" dirty="0"/>
              <a:t>i Tokagjel:  6,8</a:t>
            </a:r>
            <a:r>
              <a:rPr lang="nn-NO" sz="2400" dirty="0" smtClean="0"/>
              <a:t>%</a:t>
            </a:r>
          </a:p>
          <a:p>
            <a:pPr lvl="1"/>
            <a:r>
              <a:rPr lang="nn-NO" sz="2400" dirty="0" smtClean="0"/>
              <a:t>Sterkaste stigning:   8,8%</a:t>
            </a:r>
            <a:endParaRPr lang="nn-NO" sz="2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364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29915" y="381000"/>
            <a:ext cx="9265097" cy="671736"/>
          </a:xfrm>
        </p:spPr>
        <p:txBody>
          <a:bodyPr/>
          <a:lstStyle/>
          <a:p>
            <a:r>
              <a:rPr lang="nb-NO" dirty="0" smtClean="0"/>
              <a:t>Mulige  tunnelinnslag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" y="1052736"/>
            <a:ext cx="12177557" cy="5733256"/>
          </a:xfrm>
        </p:spPr>
      </p:pic>
      <p:sp>
        <p:nvSpPr>
          <p:cNvPr id="5" name="Pil ned 4"/>
          <p:cNvSpPr/>
          <p:nvPr/>
        </p:nvSpPr>
        <p:spPr>
          <a:xfrm>
            <a:off x="1197868" y="3861048"/>
            <a:ext cx="21602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6" name="Pil ned 5"/>
          <p:cNvSpPr/>
          <p:nvPr/>
        </p:nvSpPr>
        <p:spPr>
          <a:xfrm>
            <a:off x="4654252" y="2060848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7" name="Pil høyre 6"/>
          <p:cNvSpPr/>
          <p:nvPr/>
        </p:nvSpPr>
        <p:spPr>
          <a:xfrm>
            <a:off x="8254652" y="3140968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TekstSylinder 7"/>
          <p:cNvSpPr txBox="1"/>
          <p:nvPr/>
        </p:nvSpPr>
        <p:spPr>
          <a:xfrm>
            <a:off x="7390556" y="3356992"/>
            <a:ext cx="21602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dirty="0" err="1" smtClean="0"/>
              <a:t>Liabrekka</a:t>
            </a:r>
            <a:r>
              <a:rPr lang="nb-NO" dirty="0" smtClean="0"/>
              <a:t>  40 </a:t>
            </a:r>
            <a:r>
              <a:rPr lang="nb-NO" dirty="0" err="1" smtClean="0"/>
              <a:t>moh</a:t>
            </a:r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3862164" y="1538528"/>
            <a:ext cx="20162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dirty="0" err="1" smtClean="0"/>
              <a:t>Risbru</a:t>
            </a:r>
            <a:r>
              <a:rPr lang="nb-NO" dirty="0" smtClean="0"/>
              <a:t>  125 </a:t>
            </a:r>
            <a:r>
              <a:rPr lang="nb-NO" dirty="0" err="1" smtClean="0"/>
              <a:t>moh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261764" y="3356992"/>
            <a:ext cx="230425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dirty="0" smtClean="0"/>
              <a:t>Snaueh.t. 165 </a:t>
            </a:r>
            <a:r>
              <a:rPr lang="nb-NO" dirty="0" err="1" smtClean="0"/>
              <a:t>moh</a:t>
            </a:r>
            <a:endParaRPr lang="nb-NO" dirty="0"/>
          </a:p>
        </p:txBody>
      </p:sp>
      <p:sp>
        <p:nvSpPr>
          <p:cNvPr id="11" name="Pil opp 10"/>
          <p:cNvSpPr/>
          <p:nvPr/>
        </p:nvSpPr>
        <p:spPr>
          <a:xfrm>
            <a:off x="9046740" y="3933056"/>
            <a:ext cx="288032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2" name="TekstSylinder 11"/>
          <p:cNvSpPr txBox="1"/>
          <p:nvPr/>
        </p:nvSpPr>
        <p:spPr>
          <a:xfrm>
            <a:off x="7246540" y="4370360"/>
            <a:ext cx="20882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dirty="0" err="1" smtClean="0"/>
              <a:t>Sterkast</a:t>
            </a:r>
            <a:r>
              <a:rPr lang="nb-NO" dirty="0" smtClean="0"/>
              <a:t> stigning:  8,8%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27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71736"/>
          </a:xfrm>
        </p:spPr>
        <p:txBody>
          <a:bodyPr>
            <a:normAutofit fontScale="90000"/>
          </a:bodyPr>
          <a:lstStyle/>
          <a:p>
            <a:r>
              <a:rPr lang="nn-NO" dirty="0" smtClean="0"/>
              <a:t>Minimumslengde på tunnel ved 5,0%  stigning.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93812" y="1196752"/>
            <a:ext cx="10273207" cy="4975448"/>
          </a:xfrm>
        </p:spPr>
        <p:txBody>
          <a:bodyPr>
            <a:normAutofit/>
          </a:bodyPr>
          <a:lstStyle/>
          <a:p>
            <a:r>
              <a:rPr lang="nn-NO" sz="2800" dirty="0" smtClean="0"/>
              <a:t>Snauehaugen – Tokagjel topp  - Stigning 195 m:  </a:t>
            </a:r>
            <a:r>
              <a:rPr lang="nn-NO" sz="2800" b="1" dirty="0" smtClean="0"/>
              <a:t>4,0 km</a:t>
            </a:r>
          </a:p>
          <a:p>
            <a:r>
              <a:rPr lang="nn-NO" sz="2800" dirty="0" smtClean="0"/>
              <a:t>Risbrusvingen </a:t>
            </a:r>
            <a:r>
              <a:rPr lang="nn-NO" sz="2800" dirty="0"/>
              <a:t>– Tokagjel topp :  stigning 235 </a:t>
            </a:r>
            <a:r>
              <a:rPr lang="nn-NO" sz="2800" dirty="0" smtClean="0"/>
              <a:t>m: </a:t>
            </a:r>
            <a:r>
              <a:rPr lang="nn-NO" sz="2800" b="1" dirty="0" smtClean="0"/>
              <a:t> </a:t>
            </a:r>
            <a:r>
              <a:rPr lang="nn-NO" sz="2800" b="1" dirty="0"/>
              <a:t>4,7 km</a:t>
            </a:r>
          </a:p>
          <a:p>
            <a:r>
              <a:rPr lang="nn-NO" sz="2800" dirty="0" err="1" smtClean="0"/>
              <a:t>Liabrekka</a:t>
            </a:r>
            <a:r>
              <a:rPr lang="nn-NO" sz="2800" dirty="0" smtClean="0"/>
              <a:t> –</a:t>
            </a:r>
            <a:r>
              <a:rPr lang="nn-NO" sz="2800" dirty="0"/>
              <a:t> Tokagjel topp : </a:t>
            </a:r>
            <a:r>
              <a:rPr lang="nn-NO" sz="2800" dirty="0" smtClean="0"/>
              <a:t>     stigning 320 m:  </a:t>
            </a:r>
            <a:r>
              <a:rPr lang="nn-NO" sz="2800" b="1" dirty="0" smtClean="0"/>
              <a:t>6,2 km</a:t>
            </a:r>
          </a:p>
          <a:p>
            <a:endParaRPr lang="nn-NO" sz="2800" b="1" dirty="0"/>
          </a:p>
          <a:p>
            <a:r>
              <a:rPr lang="nn-NO" sz="2800" b="1" dirty="0" smtClean="0"/>
              <a:t>Statens Vegvesen har uttalt at det kostar ca kr 200.000 pr. meter å laga nye tunnellar. (opplyst for Håfjellstunnel)</a:t>
            </a:r>
          </a:p>
          <a:p>
            <a:r>
              <a:rPr lang="nn-NO" sz="2800" b="1" dirty="0" smtClean="0"/>
              <a:t>Kan det vera fornuftig å bruka pengane på ein bein tunnel i retning Samnanger som samtidig gjev akseptabel avstand opp til Kvamskogen frå Steinsdalen?</a:t>
            </a:r>
          </a:p>
          <a:p>
            <a:endParaRPr lang="nn-NO" sz="2800" b="1" dirty="0" smtClean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789" y="6093296"/>
            <a:ext cx="2164447" cy="6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41884" y="188640"/>
            <a:ext cx="9601200" cy="743744"/>
          </a:xfrm>
        </p:spPr>
        <p:txBody>
          <a:bodyPr>
            <a:normAutofit/>
          </a:bodyPr>
          <a:lstStyle/>
          <a:p>
            <a:r>
              <a:rPr lang="nn-NO" sz="3200" dirty="0" smtClean="0"/>
              <a:t>2 alternativ – til Mørkhølen eller Tordal (Eikedal)</a:t>
            </a:r>
            <a:endParaRPr lang="nn-NO" sz="32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26" y="1027600"/>
            <a:ext cx="12328507" cy="5472608"/>
          </a:xfr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534" y="5844819"/>
            <a:ext cx="2164447" cy="680525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5302324" y="2924944"/>
            <a:ext cx="1800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dirty="0" smtClean="0"/>
              <a:t>4% stigning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976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_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A6931EB-FD0E-4CE5-8E0C-0AF42CF09F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Presentasjon av harmoni (widescreen)</Template>
  <TotalTime>0</TotalTime>
  <Words>681</Words>
  <Application>Microsoft Office PowerPoint</Application>
  <PresentationFormat>Egendefinert</PresentationFormat>
  <Paragraphs>162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Euphemia</vt:lpstr>
      <vt:lpstr>Serenity_16x9</vt:lpstr>
      <vt:lpstr>Alternative tunnelar på Kvamskogen</vt:lpstr>
      <vt:lpstr>PowerPoint-presentasjon</vt:lpstr>
      <vt:lpstr>For at det ikkje skal vera noko tvil --- !</vt:lpstr>
      <vt:lpstr>Forutsetningar for alternativet:</vt:lpstr>
      <vt:lpstr>Størst nytteverdi.</vt:lpstr>
      <vt:lpstr>Nøkkelopplysningar</vt:lpstr>
      <vt:lpstr>Mulige  tunnelinnslag</vt:lpstr>
      <vt:lpstr>Minimumslengde på tunnel ved 5,0%  stigning.</vt:lpstr>
      <vt:lpstr>2 alternativ – til Mørkhølen eller Tordal (Eikedal)</vt:lpstr>
      <vt:lpstr>Eller ein kortare variant til Røyrli.  7.0 % stigning (325 m) (Same lengd og stigning som Liabrekka Tokagjel)</vt:lpstr>
      <vt:lpstr>Avstandar og køyretider.</vt:lpstr>
      <vt:lpstr>Kostnader og bompengar.</vt:lpstr>
      <vt:lpstr>Pluss og minus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2016-04-11T11:55:19Z</dcterms:created>
  <dcterms:modified xsi:type="dcterms:W3CDTF">2016-04-27T09:42:20Z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